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3"/>
  </p:notesMasterIdLst>
  <p:handoutMasterIdLst>
    <p:handoutMasterId r:id="rId24"/>
  </p:handoutMasterIdLst>
  <p:sldIdLst>
    <p:sldId id="276" r:id="rId2"/>
    <p:sldId id="278" r:id="rId3"/>
    <p:sldId id="279" r:id="rId4"/>
    <p:sldId id="280" r:id="rId5"/>
    <p:sldId id="281" r:id="rId6"/>
    <p:sldId id="259" r:id="rId7"/>
    <p:sldId id="260" r:id="rId8"/>
    <p:sldId id="266" r:id="rId9"/>
    <p:sldId id="289" r:id="rId10"/>
    <p:sldId id="290" r:id="rId11"/>
    <p:sldId id="291" r:id="rId12"/>
    <p:sldId id="268" r:id="rId13"/>
    <p:sldId id="269" r:id="rId14"/>
    <p:sldId id="292" r:id="rId15"/>
    <p:sldId id="283" r:id="rId16"/>
    <p:sldId id="288" r:id="rId17"/>
    <p:sldId id="261" r:id="rId18"/>
    <p:sldId id="282" r:id="rId19"/>
    <p:sldId id="287" r:id="rId20"/>
    <p:sldId id="275" r:id="rId21"/>
    <p:sldId id="274" r:id="rId22"/>
  </p:sldIdLst>
  <p:sldSz cx="9144000" cy="6858000" type="screen4x3"/>
  <p:notesSz cx="70104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598" autoAdjust="0"/>
  </p:normalViewPr>
  <p:slideViewPr>
    <p:cSldViewPr>
      <p:cViewPr>
        <p:scale>
          <a:sx n="57" d="100"/>
          <a:sy n="57" d="100"/>
        </p:scale>
        <p:origin x="-648" y="-4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8" d="100"/>
          <a:sy n="88" d="100"/>
        </p:scale>
        <p:origin x="-387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34819"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34820"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34821"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A09FD5EB-AFA4-41FB-BC60-3936C8576F82}" type="slidenum">
              <a:rPr lang="en-US" altLang="en-US"/>
              <a:pPr>
                <a:defRPr/>
              </a:pPr>
              <a:t>‹#›</a:t>
            </a:fld>
            <a:endParaRPr lang="en-US" altLang="en-US"/>
          </a:p>
        </p:txBody>
      </p:sp>
    </p:spTree>
    <p:extLst>
      <p:ext uri="{BB962C8B-B14F-4D97-AF65-F5344CB8AC3E}">
        <p14:creationId xmlns:p14="http://schemas.microsoft.com/office/powerpoint/2010/main" val="280353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B469282C-1D6C-414A-9038-8F5E8FDB4797}" type="datetimeFigureOut">
              <a:rPr lang="en-US"/>
              <a:pPr>
                <a:defRPr/>
              </a:pPr>
              <a:t>9/18/2017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7A824CBE-832D-47C7-8E29-D08095A42171}" type="slidenum">
              <a:rPr lang="en-US"/>
              <a:pPr>
                <a:defRPr/>
              </a:pPr>
              <a:t>‹#›</a:t>
            </a:fld>
            <a:endParaRPr lang="en-US"/>
          </a:p>
        </p:txBody>
      </p:sp>
    </p:spTree>
    <p:extLst>
      <p:ext uri="{BB962C8B-B14F-4D97-AF65-F5344CB8AC3E}">
        <p14:creationId xmlns:p14="http://schemas.microsoft.com/office/powerpoint/2010/main" val="1635799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C3F95F1A-D27E-44C3-A06B-AABFEF79557A}"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824CBE-832D-47C7-8E29-D08095A42171}" type="slidenum">
              <a:rPr lang="en-US" smtClean="0"/>
              <a:pPr>
                <a:defRPr/>
              </a:pPr>
              <a:t>12</a:t>
            </a:fld>
            <a:endParaRPr lang="en-US"/>
          </a:p>
        </p:txBody>
      </p:sp>
    </p:spTree>
    <p:extLst>
      <p:ext uri="{BB962C8B-B14F-4D97-AF65-F5344CB8AC3E}">
        <p14:creationId xmlns:p14="http://schemas.microsoft.com/office/powerpoint/2010/main" val="1341292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D753D6E6-316E-4BF2-9E70-9B8DFB43FE8B}" type="slidenum">
              <a:rPr lang="en-US" altLang="en-US" smtClean="0"/>
              <a:pPr/>
              <a:t>15</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7A824CBE-832D-47C7-8E29-D08095A42171}" type="slidenum">
              <a:rPr lang="en-US" smtClean="0"/>
              <a:pPr>
                <a:defRPr/>
              </a:pPr>
              <a:t>16</a:t>
            </a:fld>
            <a:endParaRPr lang="en-US"/>
          </a:p>
        </p:txBody>
      </p:sp>
    </p:spTree>
    <p:extLst>
      <p:ext uri="{BB962C8B-B14F-4D97-AF65-F5344CB8AC3E}">
        <p14:creationId xmlns:p14="http://schemas.microsoft.com/office/powerpoint/2010/main" val="48726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7A824CBE-832D-47C7-8E29-D08095A42171}" type="slidenum">
              <a:rPr lang="en-US" smtClean="0"/>
              <a:pPr>
                <a:defRPr/>
              </a:pPr>
              <a:t>17</a:t>
            </a:fld>
            <a:endParaRPr lang="en-US"/>
          </a:p>
        </p:txBody>
      </p:sp>
    </p:spTree>
    <p:extLst>
      <p:ext uri="{BB962C8B-B14F-4D97-AF65-F5344CB8AC3E}">
        <p14:creationId xmlns:p14="http://schemas.microsoft.com/office/powerpoint/2010/main" val="487268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824CBE-832D-47C7-8E29-D08095A42171}" type="slidenum">
              <a:rPr lang="en-US" smtClean="0"/>
              <a:pPr>
                <a:defRPr/>
              </a:pPr>
              <a:t>18</a:t>
            </a:fld>
            <a:endParaRPr lang="en-US"/>
          </a:p>
        </p:txBody>
      </p:sp>
    </p:spTree>
    <p:extLst>
      <p:ext uri="{BB962C8B-B14F-4D97-AF65-F5344CB8AC3E}">
        <p14:creationId xmlns:p14="http://schemas.microsoft.com/office/powerpoint/2010/main" val="434136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824CBE-832D-47C7-8E29-D08095A42171}" type="slidenum">
              <a:rPr lang="en-US" smtClean="0"/>
              <a:pPr>
                <a:defRPr/>
              </a:pPr>
              <a:t>19</a:t>
            </a:fld>
            <a:endParaRPr lang="en-US"/>
          </a:p>
        </p:txBody>
      </p:sp>
    </p:spTree>
    <p:extLst>
      <p:ext uri="{BB962C8B-B14F-4D97-AF65-F5344CB8AC3E}">
        <p14:creationId xmlns:p14="http://schemas.microsoft.com/office/powerpoint/2010/main" val="410872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824CBE-832D-47C7-8E29-D08095A42171}" type="slidenum">
              <a:rPr lang="en-US" smtClean="0"/>
              <a:pPr>
                <a:defRPr/>
              </a:pPr>
              <a:t>3</a:t>
            </a:fld>
            <a:endParaRPr lang="en-US"/>
          </a:p>
        </p:txBody>
      </p:sp>
    </p:spTree>
    <p:extLst>
      <p:ext uri="{BB962C8B-B14F-4D97-AF65-F5344CB8AC3E}">
        <p14:creationId xmlns:p14="http://schemas.microsoft.com/office/powerpoint/2010/main" val="111013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were to receive</a:t>
            </a:r>
            <a:r>
              <a:rPr lang="en-US" baseline="0" dirty="0" smtClean="0"/>
              <a:t> a baby born to a mother who had no prenatal care, you might be more likely see problems in the newborn.  The mother may not know that she could give the child up and go through the traditional adoption process</a:t>
            </a:r>
            <a:endParaRPr lang="en-US" dirty="0"/>
          </a:p>
        </p:txBody>
      </p:sp>
      <p:sp>
        <p:nvSpPr>
          <p:cNvPr id="4" name="Slide Number Placeholder 3"/>
          <p:cNvSpPr>
            <a:spLocks noGrp="1"/>
          </p:cNvSpPr>
          <p:nvPr>
            <p:ph type="sldNum" sz="quarter" idx="10"/>
          </p:nvPr>
        </p:nvSpPr>
        <p:spPr/>
        <p:txBody>
          <a:bodyPr/>
          <a:lstStyle/>
          <a:p>
            <a:pPr>
              <a:defRPr/>
            </a:pPr>
            <a:fld id="{7A824CBE-832D-47C7-8E29-D08095A42171}" type="slidenum">
              <a:rPr lang="en-US" smtClean="0"/>
              <a:pPr>
                <a:defRPr/>
              </a:pPr>
              <a:t>4</a:t>
            </a:fld>
            <a:endParaRPr lang="en-US"/>
          </a:p>
        </p:txBody>
      </p:sp>
    </p:spTree>
    <p:extLst>
      <p:ext uri="{BB962C8B-B14F-4D97-AF65-F5344CB8AC3E}">
        <p14:creationId xmlns:p14="http://schemas.microsoft.com/office/powerpoint/2010/main" val="410751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biggest concerns though is that she may deliver on her own with no medical</a:t>
            </a:r>
            <a:r>
              <a:rPr lang="en-US" baseline="0" dirty="0" smtClean="0"/>
              <a:t> care.  And as we’ve seen in so many cases across the U.S., the mother, out of fear or lack of knowledge will leave the newborn in an unsafe place.</a:t>
            </a:r>
            <a:endParaRPr lang="en-US" dirty="0"/>
          </a:p>
        </p:txBody>
      </p:sp>
      <p:sp>
        <p:nvSpPr>
          <p:cNvPr id="4" name="Slide Number Placeholder 3"/>
          <p:cNvSpPr>
            <a:spLocks noGrp="1"/>
          </p:cNvSpPr>
          <p:nvPr>
            <p:ph type="sldNum" sz="quarter" idx="10"/>
          </p:nvPr>
        </p:nvSpPr>
        <p:spPr/>
        <p:txBody>
          <a:bodyPr/>
          <a:lstStyle/>
          <a:p>
            <a:pPr>
              <a:defRPr/>
            </a:pPr>
            <a:fld id="{7A824CBE-832D-47C7-8E29-D08095A42171}" type="slidenum">
              <a:rPr lang="en-US" smtClean="0"/>
              <a:pPr>
                <a:defRPr/>
              </a:pPr>
              <a:t>5</a:t>
            </a:fld>
            <a:endParaRPr lang="en-US"/>
          </a:p>
        </p:txBody>
      </p:sp>
    </p:spTree>
    <p:extLst>
      <p:ext uri="{BB962C8B-B14F-4D97-AF65-F5344CB8AC3E}">
        <p14:creationId xmlns:p14="http://schemas.microsoft.com/office/powerpoint/2010/main" val="192969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law is in place for a very  specific reason – and that is that other newborns around the country were being abandoned in unsafe places and it still happen</a:t>
            </a:r>
            <a:r>
              <a:rPr lang="en-US" baseline="0" dirty="0" smtClean="0"/>
              <a:t>s to this day despite the laws. Has anyone heard about any unsafe </a:t>
            </a:r>
            <a:r>
              <a:rPr lang="en-US" baseline="0" dirty="0" err="1" smtClean="0"/>
              <a:t>dropoffs</a:t>
            </a:r>
            <a:r>
              <a:rPr lang="en-US" baseline="0" dirty="0" smtClean="0"/>
              <a:t> in the U.S. or anywhere else? Go back to slide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7A824CBE-832D-47C7-8E29-D08095A42171}" type="slidenum">
              <a:rPr lang="en-US" smtClean="0"/>
              <a:pPr>
                <a:defRPr/>
              </a:pPr>
              <a:t>7</a:t>
            </a:fld>
            <a:endParaRPr lang="en-US"/>
          </a:p>
        </p:txBody>
      </p:sp>
    </p:spTree>
    <p:extLst>
      <p:ext uri="{BB962C8B-B14F-4D97-AF65-F5344CB8AC3E}">
        <p14:creationId xmlns:p14="http://schemas.microsoft.com/office/powerpoint/2010/main" val="126674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have the newborn. Before the person dropping off leaves, depending</a:t>
            </a:r>
            <a:r>
              <a:rPr lang="en-US" baseline="0" dirty="0" smtClean="0"/>
              <a:t> upon their mood, demeanor, you can ask the person to answer some questions </a:t>
            </a:r>
            <a:endParaRPr lang="en-US" dirty="0"/>
          </a:p>
        </p:txBody>
      </p:sp>
      <p:sp>
        <p:nvSpPr>
          <p:cNvPr id="4" name="Slide Number Placeholder 3"/>
          <p:cNvSpPr>
            <a:spLocks noGrp="1"/>
          </p:cNvSpPr>
          <p:nvPr>
            <p:ph type="sldNum" sz="quarter" idx="10"/>
          </p:nvPr>
        </p:nvSpPr>
        <p:spPr/>
        <p:txBody>
          <a:bodyPr/>
          <a:lstStyle/>
          <a:p>
            <a:pPr>
              <a:defRPr/>
            </a:pPr>
            <a:fld id="{7A824CBE-832D-47C7-8E29-D08095A42171}" type="slidenum">
              <a:rPr lang="en-US" smtClean="0"/>
              <a:pPr>
                <a:defRPr/>
              </a:pPr>
              <a:t>8</a:t>
            </a:fld>
            <a:endParaRPr lang="en-US"/>
          </a:p>
        </p:txBody>
      </p:sp>
    </p:spTree>
    <p:extLst>
      <p:ext uri="{BB962C8B-B14F-4D97-AF65-F5344CB8AC3E}">
        <p14:creationId xmlns:p14="http://schemas.microsoft.com/office/powerpoint/2010/main" val="278326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have the newborn. Before the person dropping off leaves, depending</a:t>
            </a:r>
            <a:r>
              <a:rPr lang="en-US" baseline="0" dirty="0" smtClean="0"/>
              <a:t> upon their mood, demeanor, you can ask the person to answer some questions </a:t>
            </a:r>
            <a:endParaRPr lang="en-US" dirty="0"/>
          </a:p>
        </p:txBody>
      </p:sp>
      <p:sp>
        <p:nvSpPr>
          <p:cNvPr id="4" name="Slide Number Placeholder 3"/>
          <p:cNvSpPr>
            <a:spLocks noGrp="1"/>
          </p:cNvSpPr>
          <p:nvPr>
            <p:ph type="sldNum" sz="quarter" idx="10"/>
          </p:nvPr>
        </p:nvSpPr>
        <p:spPr/>
        <p:txBody>
          <a:bodyPr/>
          <a:lstStyle/>
          <a:p>
            <a:pPr>
              <a:defRPr/>
            </a:pPr>
            <a:fld id="{7A824CBE-832D-47C7-8E29-D08095A42171}" type="slidenum">
              <a:rPr lang="en-US" smtClean="0"/>
              <a:pPr>
                <a:defRPr/>
              </a:pPr>
              <a:t>9</a:t>
            </a:fld>
            <a:endParaRPr lang="en-US"/>
          </a:p>
        </p:txBody>
      </p:sp>
    </p:spTree>
    <p:extLst>
      <p:ext uri="{BB962C8B-B14F-4D97-AF65-F5344CB8AC3E}">
        <p14:creationId xmlns:p14="http://schemas.microsoft.com/office/powerpoint/2010/main" val="278326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have the newborn. Before the person dropping off leaves, depending</a:t>
            </a:r>
            <a:r>
              <a:rPr lang="en-US" baseline="0" dirty="0" smtClean="0"/>
              <a:t> upon their mood, demeanor, you can ask the person to answer some questions </a:t>
            </a:r>
            <a:endParaRPr lang="en-US" dirty="0"/>
          </a:p>
        </p:txBody>
      </p:sp>
      <p:sp>
        <p:nvSpPr>
          <p:cNvPr id="4" name="Slide Number Placeholder 3"/>
          <p:cNvSpPr>
            <a:spLocks noGrp="1"/>
          </p:cNvSpPr>
          <p:nvPr>
            <p:ph type="sldNum" sz="quarter" idx="10"/>
          </p:nvPr>
        </p:nvSpPr>
        <p:spPr/>
        <p:txBody>
          <a:bodyPr/>
          <a:lstStyle/>
          <a:p>
            <a:pPr>
              <a:defRPr/>
            </a:pPr>
            <a:fld id="{7A824CBE-832D-47C7-8E29-D08095A42171}" type="slidenum">
              <a:rPr lang="en-US" smtClean="0"/>
              <a:pPr>
                <a:defRPr/>
              </a:pPr>
              <a:t>10</a:t>
            </a:fld>
            <a:endParaRPr lang="en-US"/>
          </a:p>
        </p:txBody>
      </p:sp>
    </p:spTree>
    <p:extLst>
      <p:ext uri="{BB962C8B-B14F-4D97-AF65-F5344CB8AC3E}">
        <p14:creationId xmlns:p14="http://schemas.microsoft.com/office/powerpoint/2010/main" val="278326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824CBE-832D-47C7-8E29-D08095A42171}" type="slidenum">
              <a:rPr lang="en-US" smtClean="0"/>
              <a:pPr>
                <a:defRPr/>
              </a:pPr>
              <a:t>11</a:t>
            </a:fld>
            <a:endParaRPr lang="en-US"/>
          </a:p>
        </p:txBody>
      </p:sp>
    </p:spTree>
    <p:extLst>
      <p:ext uri="{BB962C8B-B14F-4D97-AF65-F5344CB8AC3E}">
        <p14:creationId xmlns:p14="http://schemas.microsoft.com/office/powerpoint/2010/main" val="134129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5146132-F6D6-4875-9F96-2CBB5E442446}" type="slidenum">
              <a:rPr lang="en-US" altLang="en-US" smtClean="0"/>
              <a:pPr>
                <a:defRPr/>
              </a:pPr>
              <a:t>‹#›</a:t>
            </a:fld>
            <a:endParaRPr lang="en-US" altLang="en-US"/>
          </a:p>
        </p:txBody>
      </p:sp>
    </p:spTree>
    <p:extLst>
      <p:ext uri="{BB962C8B-B14F-4D97-AF65-F5344CB8AC3E}">
        <p14:creationId xmlns:p14="http://schemas.microsoft.com/office/powerpoint/2010/main" val="17706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578E795-DBD6-4FF6-B4F7-AF4B43830339}" type="slidenum">
              <a:rPr lang="en-US" altLang="en-US" smtClean="0"/>
              <a:pPr>
                <a:defRPr/>
              </a:pPr>
              <a:t>‹#›</a:t>
            </a:fld>
            <a:endParaRPr lang="en-US" altLang="en-US"/>
          </a:p>
        </p:txBody>
      </p:sp>
    </p:spTree>
    <p:extLst>
      <p:ext uri="{BB962C8B-B14F-4D97-AF65-F5344CB8AC3E}">
        <p14:creationId xmlns:p14="http://schemas.microsoft.com/office/powerpoint/2010/main" val="195679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AA16ECA-1553-47C4-B099-266753C0F680}" type="slidenum">
              <a:rPr lang="en-US" altLang="en-US" smtClean="0"/>
              <a:pPr>
                <a:defRPr/>
              </a:pPr>
              <a:t>‹#›</a:t>
            </a:fld>
            <a:endParaRPr lang="en-US" altLang="en-US"/>
          </a:p>
        </p:txBody>
      </p:sp>
    </p:spTree>
    <p:extLst>
      <p:ext uri="{BB962C8B-B14F-4D97-AF65-F5344CB8AC3E}">
        <p14:creationId xmlns:p14="http://schemas.microsoft.com/office/powerpoint/2010/main" val="366281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p:cNvSpPr>
            <a:spLocks noGrp="1" noChangeArrowheads="1"/>
          </p:cNvSpPr>
          <p:nvPr>
            <p:ph type="sldNum" sz="quarter" idx="12"/>
          </p:nvPr>
        </p:nvSpPr>
        <p:spPr>
          <a:ln/>
        </p:spPr>
        <p:txBody>
          <a:bodyPr/>
          <a:lstStyle>
            <a:lvl1pPr>
              <a:defRPr/>
            </a:lvl1pPr>
          </a:lstStyle>
          <a:p>
            <a:pPr>
              <a:defRPr/>
            </a:pPr>
            <a:fld id="{23796DB4-A6AF-4134-854C-3BDDFE38FC5D}" type="slidenum">
              <a:rPr lang="en-US" altLang="en-US"/>
              <a:pPr>
                <a:defRPr/>
              </a:pPr>
              <a:t>‹#›</a:t>
            </a:fld>
            <a:endParaRPr lang="en-US" altLang="en-US"/>
          </a:p>
        </p:txBody>
      </p:sp>
    </p:spTree>
    <p:extLst>
      <p:ext uri="{BB962C8B-B14F-4D97-AF65-F5344CB8AC3E}">
        <p14:creationId xmlns:p14="http://schemas.microsoft.com/office/powerpoint/2010/main" val="410674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2043C9C-F430-41F0-AE96-FFBA279899F9}" type="slidenum">
              <a:rPr lang="en-US" altLang="en-US" smtClean="0"/>
              <a:pPr>
                <a:defRPr/>
              </a:pPr>
              <a:t>‹#›</a:t>
            </a:fld>
            <a:endParaRPr lang="en-US" altLang="en-US"/>
          </a:p>
        </p:txBody>
      </p:sp>
    </p:spTree>
    <p:extLst>
      <p:ext uri="{BB962C8B-B14F-4D97-AF65-F5344CB8AC3E}">
        <p14:creationId xmlns:p14="http://schemas.microsoft.com/office/powerpoint/2010/main" val="154135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1CE88DB-DF31-4276-BB79-FC125CE8C529}" type="slidenum">
              <a:rPr lang="en-US" altLang="en-US" smtClean="0"/>
              <a:pPr>
                <a:defRPr/>
              </a:pPr>
              <a:t>‹#›</a:t>
            </a:fld>
            <a:endParaRPr lang="en-US" altLang="en-US"/>
          </a:p>
        </p:txBody>
      </p:sp>
    </p:spTree>
    <p:extLst>
      <p:ext uri="{BB962C8B-B14F-4D97-AF65-F5344CB8AC3E}">
        <p14:creationId xmlns:p14="http://schemas.microsoft.com/office/powerpoint/2010/main" val="376336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22783B9-51BD-4A80-A987-7090CF6ABD97}" type="slidenum">
              <a:rPr lang="en-US" altLang="en-US" smtClean="0"/>
              <a:pPr>
                <a:defRPr/>
              </a:pPr>
              <a:t>‹#›</a:t>
            </a:fld>
            <a:endParaRPr lang="en-US" altLang="en-US"/>
          </a:p>
        </p:txBody>
      </p:sp>
    </p:spTree>
    <p:extLst>
      <p:ext uri="{BB962C8B-B14F-4D97-AF65-F5344CB8AC3E}">
        <p14:creationId xmlns:p14="http://schemas.microsoft.com/office/powerpoint/2010/main" val="307289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ACA09D8D-DCF5-4809-A808-0C08D6B7BF59}" type="slidenum">
              <a:rPr lang="en-US" altLang="en-US" smtClean="0"/>
              <a:pPr>
                <a:defRPr/>
              </a:pPr>
              <a:t>‹#›</a:t>
            </a:fld>
            <a:endParaRPr lang="en-US" altLang="en-US"/>
          </a:p>
        </p:txBody>
      </p:sp>
    </p:spTree>
    <p:extLst>
      <p:ext uri="{BB962C8B-B14F-4D97-AF65-F5344CB8AC3E}">
        <p14:creationId xmlns:p14="http://schemas.microsoft.com/office/powerpoint/2010/main" val="262623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0D757324-BD21-494C-A9FD-F01DAD1D1589}" type="slidenum">
              <a:rPr lang="en-US" altLang="en-US" smtClean="0"/>
              <a:pPr>
                <a:defRPr/>
              </a:pPr>
              <a:t>‹#›</a:t>
            </a:fld>
            <a:endParaRPr lang="en-US" altLang="en-US"/>
          </a:p>
        </p:txBody>
      </p:sp>
    </p:spTree>
    <p:extLst>
      <p:ext uri="{BB962C8B-B14F-4D97-AF65-F5344CB8AC3E}">
        <p14:creationId xmlns:p14="http://schemas.microsoft.com/office/powerpoint/2010/main" val="220068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76ECB9DD-624D-4B89-81DF-39C0F524FEFE}" type="slidenum">
              <a:rPr lang="en-US" altLang="en-US" smtClean="0"/>
              <a:pPr>
                <a:defRPr/>
              </a:pPr>
              <a:t>‹#›</a:t>
            </a:fld>
            <a:endParaRPr lang="en-US" altLang="en-US"/>
          </a:p>
        </p:txBody>
      </p:sp>
    </p:spTree>
    <p:extLst>
      <p:ext uri="{BB962C8B-B14F-4D97-AF65-F5344CB8AC3E}">
        <p14:creationId xmlns:p14="http://schemas.microsoft.com/office/powerpoint/2010/main" val="57885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BB957CE-A63B-4F95-A69F-BD07DAA6E455}" type="slidenum">
              <a:rPr lang="en-US" altLang="en-US" smtClean="0"/>
              <a:pPr>
                <a:defRPr/>
              </a:pPr>
              <a:t>‹#›</a:t>
            </a:fld>
            <a:endParaRPr lang="en-US" altLang="en-US"/>
          </a:p>
        </p:txBody>
      </p:sp>
    </p:spTree>
    <p:extLst>
      <p:ext uri="{BB962C8B-B14F-4D97-AF65-F5344CB8AC3E}">
        <p14:creationId xmlns:p14="http://schemas.microsoft.com/office/powerpoint/2010/main" val="345408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CCA0BBA-8754-4FEE-8A2A-7F51EC3383F1}" type="slidenum">
              <a:rPr lang="en-US" altLang="en-US" smtClean="0"/>
              <a:pPr>
                <a:defRPr/>
              </a:pPr>
              <a:t>‹#›</a:t>
            </a:fld>
            <a:endParaRPr lang="en-US" altLang="en-US"/>
          </a:p>
        </p:txBody>
      </p:sp>
    </p:spTree>
    <p:extLst>
      <p:ext uri="{BB962C8B-B14F-4D97-AF65-F5344CB8AC3E}">
        <p14:creationId xmlns:p14="http://schemas.microsoft.com/office/powerpoint/2010/main" val="292460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1274447-1F1C-4C15-BB8A-D77D79ECC54C}" type="slidenum">
              <a:rPr lang="en-US" altLang="en-US" smtClean="0"/>
              <a:pPr>
                <a:defRPr/>
              </a:pPr>
              <a:t>‹#›</a:t>
            </a:fld>
            <a:endParaRPr lang="en-US" altLang="en-US"/>
          </a:p>
        </p:txBody>
      </p:sp>
    </p:spTree>
    <p:extLst>
      <p:ext uri="{BB962C8B-B14F-4D97-AF65-F5344CB8AC3E}">
        <p14:creationId xmlns:p14="http://schemas.microsoft.com/office/powerpoint/2010/main" val="322145017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7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www.utahsafehaven.org/wp-content/uploads/2012/02/Medical_Questionnaire_1.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tahsafehaven.org/"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mailto:lfhansen@utah.gov"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abc13.com/hours-old-baby-found-in-nw-harris-co-covered-in-ants/2292600/"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ksl.com/?sid=45790809&amp;nid=157"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609600" y="1690687"/>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3075" name="Text Box 6"/>
          <p:cNvSpPr txBox="1">
            <a:spLocks noChangeArrowheads="1"/>
          </p:cNvSpPr>
          <p:nvPr/>
        </p:nvSpPr>
        <p:spPr bwMode="auto">
          <a:xfrm>
            <a:off x="1104900" y="1371600"/>
            <a:ext cx="6972300"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3200" b="1" dirty="0">
                <a:latin typeface="Microsoft Sans Serif" panose="020B0604020202020204" pitchFamily="34" charset="0"/>
                <a:ea typeface="Microsoft Sans Serif" panose="020B0604020202020204" pitchFamily="34" charset="0"/>
                <a:cs typeface="Microsoft Sans Serif" panose="020B0604020202020204" pitchFamily="34" charset="0"/>
              </a:rPr>
              <a:t>Anonymous and Safe Relinquishment </a:t>
            </a:r>
          </a:p>
          <a:p>
            <a:pPr algn="ctr">
              <a:spcBef>
                <a:spcPct val="0"/>
              </a:spcBef>
              <a:buClrTx/>
              <a:buSzTx/>
              <a:buFontTx/>
              <a:buNone/>
            </a:pPr>
            <a:r>
              <a:rPr lang="en-US" altLang="en-US" sz="3200" b="1" dirty="0">
                <a:latin typeface="Microsoft Sans Serif" panose="020B0604020202020204" pitchFamily="34" charset="0"/>
                <a:ea typeface="Microsoft Sans Serif" panose="020B0604020202020204" pitchFamily="34" charset="0"/>
                <a:cs typeface="Microsoft Sans Serif" panose="020B0604020202020204" pitchFamily="34" charset="0"/>
              </a:rPr>
              <a:t>of a Newborn Baby</a:t>
            </a:r>
          </a:p>
          <a:p>
            <a:pPr algn="ctr">
              <a:buFont typeface="Wingdings" pitchFamily="2" charset="2"/>
              <a:buNone/>
            </a:pPr>
            <a:endParaRPr lang="en-US" altLang="en-US" sz="4400" b="1"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buFont typeface="Wingdings" pitchFamily="2" charset="2"/>
              <a:buNone/>
            </a:pPr>
            <a:r>
              <a:rPr lang="en-US" altLang="en-US" sz="44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Hospital Training</a:t>
            </a:r>
            <a:endParaRPr lang="en-US" altLang="en-US" sz="4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077" name="TextBox 1"/>
          <p:cNvSpPr txBox="1">
            <a:spLocks noChangeArrowheads="1"/>
          </p:cNvSpPr>
          <p:nvPr/>
        </p:nvSpPr>
        <p:spPr bwMode="auto">
          <a:xfrm>
            <a:off x="3733800" y="7620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spcBef>
                <a:spcPct val="0"/>
              </a:spcBef>
              <a:buClrTx/>
              <a:buSzTx/>
              <a:buFontTx/>
              <a:buNone/>
            </a:pPr>
            <a:endParaRPr lang="en-US" altLang="en-US"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533400" y="12192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3" name="Rectangle 2"/>
          <p:cNvSpPr/>
          <p:nvPr/>
        </p:nvSpPr>
        <p:spPr>
          <a:xfrm>
            <a:off x="990600" y="1402556"/>
            <a:ext cx="7162800" cy="3985706"/>
          </a:xfrm>
          <a:prstGeom prst="rect">
            <a:avLst/>
          </a:prstGeom>
        </p:spPr>
        <p:txBody>
          <a:bodyPr wrap="square">
            <a:spAutoFit/>
          </a:bodyPr>
          <a:lstStyle/>
          <a:p>
            <a:pPr algn="ctr">
              <a:spcBef>
                <a:spcPct val="50000"/>
              </a:spcBef>
              <a:buClrTx/>
              <a:buSzTx/>
              <a:buFontTx/>
              <a:buNone/>
            </a:pPr>
            <a:r>
              <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Medical History of the Newborn</a:t>
            </a:r>
          </a:p>
          <a:p>
            <a:pPr>
              <a:spcBef>
                <a:spcPct val="50000"/>
              </a:spcBef>
              <a:buClrTx/>
              <a:buSzTx/>
              <a:buFontTx/>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 person dropping off the newborn </a:t>
            </a:r>
            <a:r>
              <a:rPr lang="en-US" altLang="en-US" sz="2400" i="1" u="sng" dirty="0">
                <a:latin typeface="Microsoft Sans Serif" panose="020B0604020202020204" pitchFamily="34" charset="0"/>
                <a:ea typeface="Microsoft Sans Serif" panose="020B0604020202020204" pitchFamily="34" charset="0"/>
                <a:cs typeface="Microsoft Sans Serif" panose="020B0604020202020204" pitchFamily="34" charset="0"/>
              </a:rPr>
              <a:t>may wish</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to provide medical information on the health of the infant or medical history of the parents. </a:t>
            </a:r>
          </a:p>
          <a:p>
            <a:pPr>
              <a:spcBef>
                <a:spcPct val="50000"/>
              </a:spcBef>
              <a:buClrTx/>
              <a:buSzTx/>
              <a:buFontTx/>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Names should not be given.</a:t>
            </a:r>
          </a:p>
          <a:p>
            <a:pPr>
              <a:spcBef>
                <a:spcPct val="50000"/>
              </a:spcBef>
              <a:buClrTx/>
              <a:buSzTx/>
              <a:buFontTx/>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Medical </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History Form can be found at</a:t>
            </a:r>
          </a:p>
          <a:p>
            <a:pPr algn="ctr">
              <a:spcBef>
                <a:spcPct val="50000"/>
              </a:spcBef>
              <a:buClrTx/>
              <a:buSzTx/>
              <a:buFontTx/>
              <a:buNone/>
            </a:pPr>
            <a:r>
              <a:rPr lang="en-US" altLang="en-US" b="1" dirty="0">
                <a:hlinkClick r:id="rId3"/>
              </a:rPr>
              <a:t>http://www.utahsafehaven.org/wp-content/uploads/2012/02/Medical_Questionnaire_1.pdf</a:t>
            </a:r>
            <a:r>
              <a:rPr lang="en-US" altLang="en-US" b="1" dirty="0"/>
              <a:t> </a:t>
            </a:r>
          </a:p>
          <a:p>
            <a:pPr algn="ctr"/>
            <a:endParaRPr lang="en-US" altLang="en-US" sz="2400" dirty="0"/>
          </a:p>
        </p:txBody>
      </p:sp>
    </p:spTree>
    <p:extLst>
      <p:ext uri="{BB962C8B-B14F-4D97-AF65-F5344CB8AC3E}">
        <p14:creationId xmlns:p14="http://schemas.microsoft.com/office/powerpoint/2010/main" val="1729386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11267" name="Text Box 4"/>
          <p:cNvSpPr txBox="1">
            <a:spLocks noChangeArrowheads="1"/>
          </p:cNvSpPr>
          <p:nvPr/>
        </p:nvSpPr>
        <p:spPr bwMode="auto">
          <a:xfrm>
            <a:off x="1143000" y="28956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spcBef>
                <a:spcPct val="50000"/>
              </a:spcBef>
              <a:buClrTx/>
              <a:buSzTx/>
              <a:buFontTx/>
              <a:buNone/>
            </a:pPr>
            <a:endParaRPr lang="en-US" altLang="en-US"/>
          </a:p>
        </p:txBody>
      </p:sp>
      <p:sp>
        <p:nvSpPr>
          <p:cNvPr id="11268" name="Text Box 5"/>
          <p:cNvSpPr txBox="1">
            <a:spLocks noChangeArrowheads="1"/>
          </p:cNvSpPr>
          <p:nvPr/>
        </p:nvSpPr>
        <p:spPr bwMode="auto">
          <a:xfrm>
            <a:off x="914400" y="2514600"/>
            <a:ext cx="807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spcBef>
                <a:spcPct val="50000"/>
              </a:spcBef>
              <a:buClrTx/>
              <a:buSzTx/>
              <a:buFontTx/>
              <a:buNone/>
            </a:pPr>
            <a:r>
              <a:rPr lang="en-US" altLang="en-US"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71067"/>
            <a:ext cx="6572250" cy="388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168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11267" name="Text Box 4"/>
          <p:cNvSpPr txBox="1">
            <a:spLocks noChangeArrowheads="1"/>
          </p:cNvSpPr>
          <p:nvPr/>
        </p:nvSpPr>
        <p:spPr bwMode="auto">
          <a:xfrm>
            <a:off x="1143000" y="28956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spcBef>
                <a:spcPct val="50000"/>
              </a:spcBef>
              <a:buClrTx/>
              <a:buSzTx/>
              <a:buFontTx/>
              <a:buNone/>
            </a:pPr>
            <a:endParaRPr lang="en-US" altLang="en-US"/>
          </a:p>
        </p:txBody>
      </p:sp>
      <p:sp>
        <p:nvSpPr>
          <p:cNvPr id="11268" name="Text Box 5"/>
          <p:cNvSpPr txBox="1">
            <a:spLocks noChangeArrowheads="1"/>
          </p:cNvSpPr>
          <p:nvPr/>
        </p:nvSpPr>
        <p:spPr bwMode="auto">
          <a:xfrm>
            <a:off x="990600" y="1447800"/>
            <a:ext cx="7162800" cy="482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None/>
            </a:pP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Hospital Responsibilities</a:t>
            </a:r>
          </a:p>
          <a:p>
            <a:pPr marL="342900" indent="-342900">
              <a:spcBef>
                <a:spcPct val="50000"/>
              </a:spcBef>
              <a:buClrTx/>
              <a:buSzTx/>
              <a:buFont typeface="Arial" panose="020B0604020202020204" pitchFamily="34" charset="0"/>
              <a:buChar char="•"/>
            </a:pPr>
            <a:r>
              <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Health evaluation on newborn</a:t>
            </a:r>
          </a:p>
          <a:p>
            <a:pPr marL="342900" indent="-342900">
              <a:spcBef>
                <a:spcPct val="50000"/>
              </a:spcBef>
              <a:buClrTx/>
              <a:buSzTx/>
              <a:buFont typeface="Arial" panose="020B0604020202020204" pitchFamily="34" charset="0"/>
              <a:buChar char="•"/>
            </a:pPr>
            <a:r>
              <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Notify Hospital Birth Certificate Clerk</a:t>
            </a:r>
          </a:p>
          <a:p>
            <a:pPr marL="342900" indent="-342900">
              <a:spcBef>
                <a:spcPct val="50000"/>
              </a:spcBef>
              <a:buClrTx/>
              <a:buSzTx/>
              <a:buFont typeface="Arial" panose="020B0604020202020204" pitchFamily="34" charset="0"/>
              <a:buChar char="•"/>
            </a:pPr>
            <a:r>
              <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Contact Utah Division of </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Child </a:t>
            </a:r>
            <a:r>
              <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and Family Services </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(DCFS</a:t>
            </a:r>
            <a:r>
              <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ctr">
              <a:spcBef>
                <a:spcPct val="50000"/>
              </a:spcBef>
              <a:buClrTx/>
              <a:buSzTx/>
              <a:buNone/>
            </a:pPr>
            <a:endParaRPr lang="en-US" sz="2400" b="1"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spcBef>
                <a:spcPct val="50000"/>
              </a:spcBef>
              <a:buClrTx/>
              <a:buSzTx/>
              <a:buNone/>
            </a:pPr>
            <a:r>
              <a:rPr 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1-855-323-3237</a:t>
            </a:r>
            <a:endPar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buNone/>
            </a:pPr>
            <a:r>
              <a:rPr lang="en-US" dirty="0" smtClean="0"/>
              <a:t>	</a:t>
            </a:r>
            <a:endParaRPr lang="en-US" altLang="en-US" dirty="0"/>
          </a:p>
          <a:p>
            <a:pPr>
              <a:spcBef>
                <a:spcPct val="50000"/>
              </a:spcBef>
              <a:buClrTx/>
              <a:buSzTx/>
              <a:buFontTx/>
              <a:buNone/>
            </a:pPr>
            <a:r>
              <a:rPr lang="en-US" altLang="en-US" dirty="0"/>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537" y="4272280"/>
            <a:ext cx="2905125" cy="37351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12291" name="Text Box 4"/>
          <p:cNvSpPr txBox="1">
            <a:spLocks noChangeArrowheads="1"/>
          </p:cNvSpPr>
          <p:nvPr/>
        </p:nvSpPr>
        <p:spPr bwMode="auto">
          <a:xfrm>
            <a:off x="1143000" y="28956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spcBef>
                <a:spcPct val="50000"/>
              </a:spcBef>
              <a:buClrTx/>
              <a:buSzTx/>
              <a:buFontTx/>
              <a:buNone/>
            </a:pPr>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5618336"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12291" name="Text Box 4"/>
          <p:cNvSpPr txBox="1">
            <a:spLocks noChangeArrowheads="1"/>
          </p:cNvSpPr>
          <p:nvPr/>
        </p:nvSpPr>
        <p:spPr bwMode="auto">
          <a:xfrm>
            <a:off x="1143000" y="28956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spcBef>
                <a:spcPct val="50000"/>
              </a:spcBef>
              <a:buClrTx/>
              <a:buSzTx/>
              <a:buFontTx/>
              <a:buNone/>
            </a:pPr>
            <a:endParaRPr lang="en-US" altLang="en-US"/>
          </a:p>
        </p:txBody>
      </p:sp>
      <p:sp>
        <p:nvSpPr>
          <p:cNvPr id="12292" name="Text Box 6"/>
          <p:cNvSpPr txBox="1">
            <a:spLocks noChangeArrowheads="1"/>
          </p:cNvSpPr>
          <p:nvPr/>
        </p:nvSpPr>
        <p:spPr bwMode="auto">
          <a:xfrm>
            <a:off x="1143000" y="1672431"/>
            <a:ext cx="6858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chemeClr val="tx1"/>
              </a:buClr>
              <a:buSzPct val="75000"/>
              <a:buFont typeface="Wingdings" pitchFamily="2" charset="2"/>
              <a:buChar char="l"/>
              <a:defRPr sz="2800">
                <a:solidFill>
                  <a:schemeClr val="tx1"/>
                </a:solidFill>
                <a:latin typeface="Arial" charset="0"/>
              </a:defRPr>
            </a:lvl1pPr>
            <a:lvl2pPr>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lvl="1">
              <a:spcBef>
                <a:spcPct val="50000"/>
              </a:spcBef>
              <a:buClrTx/>
              <a:buSzTx/>
              <a:buFontTx/>
              <a:buNone/>
            </a:pPr>
            <a:r>
              <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DCFS will find a foster family to </a:t>
            </a:r>
            <a:r>
              <a:rPr lang="en-US" altLang="en-US" sz="2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take care of </a:t>
            </a:r>
            <a:r>
              <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a:t>
            </a:r>
            <a:r>
              <a:rPr lang="en-US" altLang="en-US" sz="2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newborn</a:t>
            </a:r>
            <a:endPar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spcBef>
                <a:spcPct val="50000"/>
              </a:spcBef>
              <a:buClrTx/>
              <a:buSzTx/>
              <a:buFontTx/>
              <a:buNone/>
            </a:pPr>
            <a:r>
              <a:rPr lang="en-US" altLang="en-US" sz="2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 </a:t>
            </a:r>
            <a:r>
              <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search will then be done to find an adoptive </a:t>
            </a:r>
            <a:r>
              <a:rPr lang="en-US" altLang="en-US" sz="2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family</a:t>
            </a:r>
            <a:endPar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293" name="Picture 11" descr="https://encrypted-tbn0.gstatic.com/images?q=tbn:ANd9GcSPs0DPkIQad5UmOxJ2SpS7t1CJUZyVa5ovHFEdaP5DucVe3waIC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837" y="3962400"/>
            <a:ext cx="2320925"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051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13315" name="Text Box 5"/>
          <p:cNvSpPr txBox="1">
            <a:spLocks noChangeArrowheads="1"/>
          </p:cNvSpPr>
          <p:nvPr/>
        </p:nvSpPr>
        <p:spPr bwMode="auto">
          <a:xfrm>
            <a:off x="1676400" y="2667000"/>
            <a:ext cx="609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spcBef>
                <a:spcPct val="50000"/>
              </a:spcBef>
              <a:buClrTx/>
              <a:buSzTx/>
              <a:buFontTx/>
              <a:buNone/>
            </a:pPr>
            <a:endParaRPr lang="en-US" altLang="en-US" sz="1800"/>
          </a:p>
        </p:txBody>
      </p:sp>
      <p:sp>
        <p:nvSpPr>
          <p:cNvPr id="13316" name="Rectangle 7"/>
          <p:cNvSpPr>
            <a:spLocks noChangeArrowheads="1"/>
          </p:cNvSpPr>
          <p:nvPr/>
        </p:nvSpPr>
        <p:spPr bwMode="auto">
          <a:xfrm>
            <a:off x="1066800" y="1874996"/>
            <a:ext cx="7010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What </a:t>
            </a: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communities are </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at </a:t>
            </a: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risk</a:t>
            </a: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ctr">
              <a:spcBef>
                <a:spcPct val="50000"/>
              </a:spcBef>
              <a:buClrTx/>
              <a:buSzTx/>
              <a:buFontTx/>
              <a:buNone/>
            </a:pPr>
            <a:endPar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spcBef>
                <a:spcPct val="50000"/>
              </a:spcBef>
              <a:buClrTx/>
              <a:buSzTx/>
              <a:buFontTx/>
              <a:buNone/>
            </a:pPr>
            <a:r>
              <a:rPr lang="en-US" altLang="en-US" sz="6000" b="1" dirty="0">
                <a:latin typeface="Microsoft Sans Serif" panose="020B0604020202020204" pitchFamily="34" charset="0"/>
                <a:ea typeface="Microsoft Sans Serif" panose="020B0604020202020204" pitchFamily="34" charset="0"/>
                <a:cs typeface="Microsoft Sans Serif" panose="020B0604020202020204" pitchFamily="34" charset="0"/>
              </a:rPr>
              <a:t>ALL</a:t>
            </a:r>
            <a:r>
              <a:rPr lang="en-US" altLang="en-US"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14340" name="Rectangle 7"/>
          <p:cNvSpPr>
            <a:spLocks noChangeArrowheads="1"/>
          </p:cNvSpPr>
          <p:nvPr/>
        </p:nvSpPr>
        <p:spPr bwMode="auto">
          <a:xfrm>
            <a:off x="1219200" y="2043113"/>
            <a:ext cx="67056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marL="457200" indent="-457200">
              <a:spcBef>
                <a:spcPct val="50000"/>
              </a:spcBef>
              <a:buClrTx/>
              <a:buSzTx/>
              <a:buFont typeface="Arial" panose="020B0604020202020204" pitchFamily="34" charset="0"/>
              <a:buChar char="•"/>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T</a:t>
            </a: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eens</a:t>
            </a:r>
          </a:p>
          <a:p>
            <a:pPr marL="457200" indent="-457200">
              <a:spcBef>
                <a:spcPct val="50000"/>
              </a:spcBef>
              <a:buClrTx/>
              <a:buSzTx/>
              <a:buFont typeface="Arial" panose="020B0604020202020204" pitchFamily="34" charset="0"/>
              <a:buChar char="•"/>
            </a:pP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Older mothers with other children</a:t>
            </a:r>
          </a:p>
          <a:p>
            <a:pPr marL="457200" indent="-457200">
              <a:spcBef>
                <a:spcPct val="50000"/>
              </a:spcBef>
              <a:buClrTx/>
              <a:buSzTx/>
              <a:buFont typeface="Arial" panose="020B0604020202020204" pitchFamily="34" charset="0"/>
              <a:buChar char="•"/>
            </a:pP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Women in abusive relationships</a:t>
            </a:r>
          </a:p>
          <a:p>
            <a:pPr marL="457200" indent="-457200">
              <a:spcBef>
                <a:spcPct val="50000"/>
              </a:spcBef>
              <a:buClrTx/>
              <a:buSzTx/>
              <a:buFont typeface="Arial" panose="020B0604020202020204" pitchFamily="34" charset="0"/>
              <a:buChar char="•"/>
            </a:pP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Religious beliefs and traditions</a:t>
            </a:r>
          </a:p>
          <a:p>
            <a:pPr>
              <a:spcBef>
                <a:spcPct val="50000"/>
              </a:spcBef>
              <a:buClrTx/>
              <a:buSzTx/>
              <a:buNone/>
            </a:pPr>
            <a:endParaRPr lang="en-US" altLang="en-US" b="1" dirty="0"/>
          </a:p>
        </p:txBody>
      </p:sp>
    </p:spTree>
    <p:extLst>
      <p:ext uri="{BB962C8B-B14F-4D97-AF65-F5344CB8AC3E}">
        <p14:creationId xmlns:p14="http://schemas.microsoft.com/office/powerpoint/2010/main" val="3775339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14340" name="Rectangle 7"/>
          <p:cNvSpPr>
            <a:spLocks noChangeArrowheads="1"/>
          </p:cNvSpPr>
          <p:nvPr/>
        </p:nvSpPr>
        <p:spPr bwMode="auto">
          <a:xfrm>
            <a:off x="1143000" y="1859756"/>
            <a:ext cx="6858000"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en-US" sz="3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Who can drop-off a newborn?</a:t>
            </a:r>
          </a:p>
          <a:p>
            <a:pPr algn="ctr">
              <a:spcBef>
                <a:spcPct val="50000"/>
              </a:spcBef>
              <a:buClrTx/>
              <a:buSzTx/>
              <a:buFontTx/>
              <a:buNone/>
            </a:pPr>
            <a:endParaRPr lang="en-US" altLang="en-US" i="1"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spcBef>
                <a:spcPct val="50000"/>
              </a:spcBef>
              <a:buClrTx/>
              <a:buSzTx/>
              <a:buFontTx/>
              <a:buNone/>
            </a:pPr>
            <a:endParaRPr lang="en-US" altLang="en-US" i="1"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spcBef>
                <a:spcPct val="50000"/>
              </a:spcBef>
              <a:buClrTx/>
              <a:buSzTx/>
              <a:buFontTx/>
              <a:buNone/>
            </a:pPr>
            <a:r>
              <a:rPr lang="en-US" altLang="en-US" sz="32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Any designee of the birth parent</a:t>
            </a:r>
          </a:p>
          <a:p>
            <a:pPr>
              <a:spcBef>
                <a:spcPct val="50000"/>
              </a:spcBef>
              <a:buClrTx/>
              <a:buSzTx/>
              <a:buNone/>
            </a:pPr>
            <a:endParaRPr lang="en-US" alt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15363" name="Text Box 5"/>
          <p:cNvSpPr txBox="1">
            <a:spLocks noChangeArrowheads="1"/>
          </p:cNvSpPr>
          <p:nvPr/>
        </p:nvSpPr>
        <p:spPr bwMode="auto">
          <a:xfrm>
            <a:off x="1524000" y="2344690"/>
            <a:ext cx="609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spcBef>
                <a:spcPct val="50000"/>
              </a:spcBef>
              <a:buClrTx/>
              <a:buSzTx/>
              <a:buFontTx/>
              <a:buNone/>
            </a:pPr>
            <a:endParaRPr lang="en-US" altLang="en-US" sz="1800"/>
          </a:p>
        </p:txBody>
      </p:sp>
      <p:sp>
        <p:nvSpPr>
          <p:cNvPr id="15364" name="Rectangle 7"/>
          <p:cNvSpPr>
            <a:spLocks noChangeArrowheads="1"/>
          </p:cNvSpPr>
          <p:nvPr/>
        </p:nvSpPr>
        <p:spPr bwMode="auto">
          <a:xfrm>
            <a:off x="1143000" y="1524000"/>
            <a:ext cx="6781800"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None/>
            </a:pPr>
            <a:r>
              <a:rPr lang="en-US" alt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What Newborn Safe Haven Program </a:t>
            </a:r>
            <a:r>
              <a:rPr lang="en-US" altLang="en-US" sz="3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Can </a:t>
            </a:r>
            <a:r>
              <a:rPr lang="en-US" alt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Offer</a:t>
            </a:r>
          </a:p>
          <a:p>
            <a:pPr>
              <a:spcBef>
                <a:spcPct val="50000"/>
              </a:spcBef>
              <a:buClrTx/>
              <a:buSzTx/>
              <a:buNone/>
            </a:pPr>
            <a:endParaRPr lang="en-US" altLang="en-US" sz="8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spcBef>
                <a:spcPct val="50000"/>
              </a:spcBef>
              <a:buClrTx/>
              <a:buSzTx/>
              <a:buFont typeface="Arial" panose="020B0604020202020204" pitchFamily="34" charset="0"/>
              <a:buChar char="•"/>
            </a:pP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Materials – Posters (English/Spanish)</a:t>
            </a:r>
            <a:endPar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spcBef>
                <a:spcPct val="50000"/>
              </a:spcBef>
              <a:buClrTx/>
              <a:buSzTx/>
              <a:buFont typeface="Arial" panose="020B0604020202020204" pitchFamily="34" charset="0"/>
              <a:buChar char="•"/>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Other support</a:t>
            </a: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457200" indent="-457200">
              <a:spcBef>
                <a:spcPct val="50000"/>
              </a:spcBef>
              <a:buClrTx/>
              <a:buSzTx/>
              <a:buFont typeface="Arial" panose="020B0604020202020204" pitchFamily="34" charset="0"/>
              <a:buChar char="•"/>
            </a:pP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Questions? </a:t>
            </a:r>
            <a:endPar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4425" y="28956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spcBef>
                <a:spcPct val="50000"/>
              </a:spcBef>
              <a:buClrTx/>
              <a:buSzTx/>
              <a:buFontTx/>
              <a:buNone/>
            </a:pPr>
            <a:endParaRPr lang="en-US" altLang="en-US"/>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1548" y="1819722"/>
            <a:ext cx="268333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0" y="2876104"/>
            <a:ext cx="3581400" cy="1077218"/>
          </a:xfrm>
          <a:prstGeom prst="rect">
            <a:avLst/>
          </a:prstGeom>
          <a:noFill/>
        </p:spPr>
        <p:txBody>
          <a:bodyPr wrap="square" rtlCol="0">
            <a:spAutoFit/>
          </a:bodyPr>
          <a:lstStyle/>
          <a:p>
            <a:r>
              <a:rPr lang="en-US" sz="3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New poster design coming up soon!</a:t>
            </a:r>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2209800" y="1398210"/>
            <a:ext cx="1364476" cy="400110"/>
          </a:xfrm>
          <a:prstGeom prst="rect">
            <a:avLst/>
          </a:prstGeom>
          <a:noFill/>
        </p:spPr>
        <p:txBody>
          <a:bodyPr wrap="none" rtlCol="0">
            <a:spAutoFit/>
          </a:bodyPr>
          <a:lstStyle/>
          <a:p>
            <a:r>
              <a:rPr lang="en-US"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Old poster</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626791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4099" name="TextBox 3"/>
          <p:cNvSpPr txBox="1">
            <a:spLocks noChangeArrowheads="1"/>
          </p:cNvSpPr>
          <p:nvPr/>
        </p:nvSpPr>
        <p:spPr bwMode="auto">
          <a:xfrm>
            <a:off x="1066800" y="1308080"/>
            <a:ext cx="7010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The Ideal World</a:t>
            </a:r>
          </a:p>
          <a:p>
            <a:pPr>
              <a:spcBef>
                <a:spcPct val="0"/>
              </a:spcBef>
              <a:buClrTx/>
              <a:buSzTx/>
              <a:buFontTx/>
              <a:buNone/>
            </a:pPr>
            <a:endPar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spcBef>
                <a:spcPct val="0"/>
              </a:spcBef>
              <a:buClrTx/>
              <a:buSzTx/>
              <a:buFont typeface="Arial" panose="020B0604020202020204" pitchFamily="34" charset="0"/>
              <a:buChar char="•"/>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All pregnancies would be planned and wanted</a:t>
            </a:r>
          </a:p>
          <a:p>
            <a:pPr marL="342900" indent="-342900">
              <a:spcBef>
                <a:spcPct val="0"/>
              </a:spcBef>
              <a:buClrTx/>
              <a:buSzTx/>
              <a:buFont typeface="Arial" panose="020B0604020202020204" pitchFamily="34" charset="0"/>
              <a:buChar char="•"/>
            </a:pPr>
            <a:endPar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spcBef>
                <a:spcPct val="0"/>
              </a:spcBef>
              <a:buClrTx/>
              <a:buSzTx/>
              <a:buFont typeface="Arial" panose="020B0604020202020204" pitchFamily="34" charset="0"/>
              <a:buChar char="•"/>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Newborns welcomed into the home </a:t>
            </a:r>
          </a:p>
          <a:p>
            <a:pPr marL="342900" indent="-342900">
              <a:spcBef>
                <a:spcPct val="0"/>
              </a:spcBef>
              <a:buClrTx/>
              <a:buSzTx/>
              <a:buFont typeface="Arial" panose="020B0604020202020204" pitchFamily="34" charset="0"/>
              <a:buChar char="•"/>
            </a:pPr>
            <a:endPar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spcBef>
                <a:spcPct val="0"/>
              </a:spcBef>
              <a:buClrTx/>
              <a:buSzTx/>
              <a:buFont typeface="Arial" panose="020B0604020202020204" pitchFamily="34" charset="0"/>
              <a:buChar char="•"/>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Raised in a safe and loving household</a:t>
            </a:r>
          </a:p>
          <a:p>
            <a:pPr>
              <a:spcBef>
                <a:spcPct val="0"/>
              </a:spcBef>
              <a:buClrTx/>
              <a:buSzTx/>
              <a:buFontTx/>
              <a:buNone/>
            </a:pPr>
            <a:endParaRPr lang="en-US" altLang="en-US" sz="1800" dirty="0"/>
          </a:p>
          <a:p>
            <a:pPr>
              <a:spcBef>
                <a:spcPct val="0"/>
              </a:spcBef>
              <a:buClrTx/>
              <a:buSzTx/>
              <a:buFontTx/>
              <a:buNone/>
            </a:pPr>
            <a:r>
              <a:rPr lang="en-US" altLang="en-US" sz="1800" dirty="0"/>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4495800"/>
            <a:ext cx="1498193" cy="14981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1143000" y="28956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spcBef>
                <a:spcPct val="50000"/>
              </a:spcBef>
              <a:buClrTx/>
              <a:buSzTx/>
              <a:buFontTx/>
              <a:buNone/>
            </a:pPr>
            <a:endParaRPr lang="en-US" altLang="en-US"/>
          </a:p>
        </p:txBody>
      </p:sp>
      <p:sp>
        <p:nvSpPr>
          <p:cNvPr id="3" name="TextBox 2"/>
          <p:cNvSpPr txBox="1"/>
          <p:nvPr/>
        </p:nvSpPr>
        <p:spPr>
          <a:xfrm>
            <a:off x="3657600" y="6349772"/>
            <a:ext cx="2971800" cy="369332"/>
          </a:xfrm>
          <a:prstGeom prst="rect">
            <a:avLst/>
          </a:prstGeom>
          <a:noFill/>
        </p:spPr>
        <p:txBody>
          <a:bodyPr wrap="square" rtlCol="0">
            <a:spAutoFit/>
          </a:bodyPr>
          <a:lstStyle/>
          <a:p>
            <a:r>
              <a:rPr lang="en-US" dirty="0" smtClean="0">
                <a:hlinkClick r:id="rId2"/>
              </a:rPr>
              <a:t>www.utahsafehaven.org</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47800"/>
            <a:ext cx="6324600" cy="370231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19459" name="Text Box 3"/>
          <p:cNvSpPr txBox="1">
            <a:spLocks noChangeArrowheads="1"/>
          </p:cNvSpPr>
          <p:nvPr/>
        </p:nvSpPr>
        <p:spPr bwMode="auto">
          <a:xfrm>
            <a:off x="1143000" y="28956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spcBef>
                <a:spcPct val="50000"/>
              </a:spcBef>
              <a:buClrTx/>
              <a:buSzTx/>
              <a:buFontTx/>
              <a:buNone/>
            </a:pPr>
            <a:endParaRPr lang="en-US" altLang="en-US"/>
          </a:p>
        </p:txBody>
      </p:sp>
      <p:sp>
        <p:nvSpPr>
          <p:cNvPr id="19460" name="Text Box 4"/>
          <p:cNvSpPr txBox="1">
            <a:spLocks noChangeArrowheads="1"/>
          </p:cNvSpPr>
          <p:nvPr/>
        </p:nvSpPr>
        <p:spPr bwMode="auto">
          <a:xfrm>
            <a:off x="1143000" y="1460332"/>
            <a:ext cx="67818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en-US" sz="3200" b="1" dirty="0">
                <a:latin typeface="Microsoft Sans Serif" panose="020B0604020202020204" pitchFamily="34" charset="0"/>
                <a:ea typeface="Microsoft Sans Serif" panose="020B0604020202020204" pitchFamily="34" charset="0"/>
                <a:cs typeface="Microsoft Sans Serif" panose="020B0604020202020204" pitchFamily="34" charset="0"/>
              </a:rPr>
              <a:t>Q</a:t>
            </a:r>
            <a:r>
              <a:rPr lang="en-US" altLang="en-US" sz="32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uestions </a:t>
            </a:r>
            <a:endParaRPr lang="en-US" altLang="en-US" sz="2400" b="1"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spcBef>
                <a:spcPct val="50000"/>
              </a:spcBef>
              <a:buClrTx/>
              <a:buSzTx/>
              <a:buFontTx/>
              <a:buNone/>
            </a:pPr>
            <a:r>
              <a:rPr lang="en-US" altLang="en-US" sz="24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Utah </a:t>
            </a: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Department of Health</a:t>
            </a:r>
          </a:p>
          <a:p>
            <a:pPr algn="ctr">
              <a:spcBef>
                <a:spcPct val="50000"/>
              </a:spcBef>
              <a:buClrTx/>
              <a:buSzTx/>
              <a:buFontTx/>
              <a:buNone/>
            </a:pPr>
            <a:r>
              <a:rPr lang="en-US" alt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Utah Newborn Safe Haven </a:t>
            </a:r>
          </a:p>
          <a:p>
            <a:pPr algn="ctr">
              <a:spcBef>
                <a:spcPct val="50000"/>
              </a:spcBef>
              <a:buClrTx/>
              <a:buSzTx/>
              <a:buFontTx/>
              <a:buNone/>
            </a:pPr>
            <a:r>
              <a:rPr lang="en-US" altLang="en-US" sz="32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Luisa Hansen </a:t>
            </a:r>
          </a:p>
          <a:p>
            <a:pPr algn="ctr">
              <a:spcBef>
                <a:spcPct val="50000"/>
              </a:spcBef>
              <a:buClrTx/>
              <a:buSzTx/>
              <a:buFontTx/>
              <a:buNone/>
            </a:pPr>
            <a:r>
              <a:rPr lang="en-US" altLang="en-US" sz="32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801-538-6924</a:t>
            </a:r>
          </a:p>
          <a:p>
            <a:pPr algn="ctr">
              <a:spcBef>
                <a:spcPct val="50000"/>
              </a:spcBef>
              <a:buClrTx/>
              <a:buSzTx/>
              <a:buFontTx/>
              <a:buNone/>
            </a:pPr>
            <a:r>
              <a:rPr lang="en-US" sz="3200" dirty="0" smtClean="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lfhansen@utah.gov</a:t>
            </a:r>
            <a:r>
              <a:rPr lang="en-US" sz="3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altLang="en-US" sz="3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5123" name="TextBox 3"/>
          <p:cNvSpPr txBox="1">
            <a:spLocks noChangeArrowheads="1"/>
          </p:cNvSpPr>
          <p:nvPr/>
        </p:nvSpPr>
        <p:spPr bwMode="auto">
          <a:xfrm>
            <a:off x="762000" y="1371600"/>
            <a:ext cx="76200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spcBef>
                <a:spcPct val="0"/>
              </a:spcBef>
              <a:buClrTx/>
              <a:buSzTx/>
              <a:buFontTx/>
              <a:buNone/>
            </a:pPr>
            <a:r>
              <a:rPr lang="en-US" alt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Why a Pregnancy May </a:t>
            </a:r>
            <a:r>
              <a:rPr lang="en-US" altLang="en-US" sz="3200" u="sng" dirty="0">
                <a:latin typeface="Microsoft Sans Serif" panose="020B0604020202020204" pitchFamily="34" charset="0"/>
                <a:ea typeface="Microsoft Sans Serif" panose="020B0604020202020204" pitchFamily="34" charset="0"/>
                <a:cs typeface="Microsoft Sans Serif" panose="020B0604020202020204" pitchFamily="34" charset="0"/>
              </a:rPr>
              <a:t>Not</a:t>
            </a:r>
            <a:r>
              <a:rPr lang="en-US" alt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 be Welcomed</a:t>
            </a:r>
          </a:p>
          <a:p>
            <a:pPr>
              <a:spcBef>
                <a:spcPct val="0"/>
              </a:spcBef>
              <a:buClrTx/>
              <a:buSzTx/>
              <a:buFontTx/>
              <a:buNone/>
            </a:pPr>
            <a:endPar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spcBef>
                <a:spcPct val="0"/>
              </a:spcBef>
              <a:buClrTx/>
              <a:buSzTx/>
              <a:buFontTx/>
              <a:buNone/>
            </a:pP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Admission of </a:t>
            </a:r>
            <a:r>
              <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pregnancy</a:t>
            </a:r>
          </a:p>
          <a:p>
            <a:pPr>
              <a:spcBef>
                <a:spcPct val="0"/>
              </a:spcBef>
              <a:buClrTx/>
              <a:buSzTx/>
              <a:buFontTx/>
              <a:buNone/>
            </a:pPr>
            <a:endPar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spcBef>
                <a:spcPct val="0"/>
              </a:spcBef>
              <a:buClrTx/>
              <a:buSzTx/>
              <a:buFont typeface="Arial" panose="020B0604020202020204" pitchFamily="34" charset="0"/>
              <a:buChar char="•"/>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S</a:t>
            </a: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exual assault </a:t>
            </a:r>
          </a:p>
          <a:p>
            <a:pPr lvl="1" indent="0">
              <a:spcBef>
                <a:spcPct val="0"/>
              </a:spcBef>
              <a:buClrTx/>
              <a:buSzTx/>
              <a:buNone/>
            </a:pP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1085850" lvl="1" indent="-342900">
              <a:spcBef>
                <a:spcPct val="0"/>
              </a:spcBef>
              <a:buClrTx/>
              <a:buSzTx/>
              <a:buFont typeface="Arial" panose="020B0604020202020204" pitchFamily="34" charset="0"/>
              <a:buChar char="•"/>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F</a:t>
            </a: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ear of confronting disapproving family</a:t>
            </a:r>
          </a:p>
          <a:p>
            <a:pPr marL="1085850" lvl="1" indent="-342900">
              <a:spcBef>
                <a:spcPct val="0"/>
              </a:spcBef>
              <a:buClrTx/>
              <a:buSzTx/>
              <a:buFont typeface="Arial" panose="020B0604020202020204" pitchFamily="34" charset="0"/>
              <a:buChar char="•"/>
            </a:pPr>
            <a:endPar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spcBef>
                <a:spcPct val="0"/>
              </a:spcBef>
              <a:buClrTx/>
              <a:buSzTx/>
              <a:buFont typeface="Arial" panose="020B0604020202020204" pitchFamily="34" charset="0"/>
              <a:buChar char="•"/>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F</a:t>
            </a: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ear of disownment </a:t>
            </a:r>
          </a:p>
          <a:p>
            <a:pPr marL="1085850" lvl="1" indent="-342900">
              <a:spcBef>
                <a:spcPct val="0"/>
              </a:spcBef>
              <a:buClrTx/>
              <a:buSzTx/>
              <a:buFont typeface="Arial" panose="020B0604020202020204" pitchFamily="34" charset="0"/>
              <a:buChar char="•"/>
            </a:pPr>
            <a:endPar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spcBef>
                <a:spcPct val="0"/>
              </a:spcBef>
              <a:buClrTx/>
              <a:buSzTx/>
              <a:buFont typeface="Arial" panose="020B0604020202020204" pitchFamily="34" charset="0"/>
              <a:buChar char="•"/>
            </a:pPr>
            <a:r>
              <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rPr>
              <a:t>F</a:t>
            </a: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ear of death</a:t>
            </a:r>
          </a:p>
          <a:p>
            <a:pPr>
              <a:spcBef>
                <a:spcPct val="0"/>
              </a:spcBef>
              <a:buClrTx/>
              <a:buSzTx/>
              <a:buFontTx/>
              <a:buNone/>
            </a:pPr>
            <a:endParaRPr lang="en-US" alt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6147" name="TextBox 2"/>
          <p:cNvSpPr txBox="1">
            <a:spLocks noChangeArrowheads="1"/>
          </p:cNvSpPr>
          <p:nvPr/>
        </p:nvSpPr>
        <p:spPr bwMode="auto">
          <a:xfrm>
            <a:off x="876300" y="1447800"/>
            <a:ext cx="73533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Consequences of Hiding a </a:t>
            </a:r>
            <a:r>
              <a:rPr lang="en-US" altLang="en-US" sz="3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Pregnancy</a:t>
            </a:r>
          </a:p>
          <a:p>
            <a:pPr>
              <a:spcBef>
                <a:spcPct val="0"/>
              </a:spcBef>
              <a:buClrTx/>
              <a:buSzTx/>
              <a:buFontTx/>
              <a:buNone/>
            </a:pPr>
            <a:endParaRPr lang="en-US" altLang="en-US" sz="32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spcBef>
                <a:spcPct val="0"/>
              </a:spcBef>
              <a:buClrTx/>
              <a:buSzTx/>
              <a:buFont typeface="Arial" panose="020B0604020202020204" pitchFamily="34" charset="0"/>
              <a:buChar char="•"/>
            </a:pPr>
            <a:r>
              <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No prenatal care</a:t>
            </a:r>
          </a:p>
          <a:p>
            <a:pPr>
              <a:spcBef>
                <a:spcPct val="0"/>
              </a:spcBef>
              <a:buClrTx/>
              <a:buSzTx/>
              <a:buNone/>
            </a:pPr>
            <a:endPar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spcBef>
                <a:spcPct val="0"/>
              </a:spcBef>
              <a:buClrTx/>
              <a:buSzTx/>
              <a:buFont typeface="Arial" panose="020B0604020202020204" pitchFamily="34" charset="0"/>
              <a:buChar char="•"/>
            </a:pPr>
            <a:r>
              <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No mental health counseling or services</a:t>
            </a:r>
          </a:p>
          <a:p>
            <a:pPr>
              <a:spcBef>
                <a:spcPct val="0"/>
              </a:spcBef>
              <a:buClrTx/>
              <a:buSzTx/>
              <a:buNone/>
            </a:pPr>
            <a:endPar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spcBef>
                <a:spcPct val="0"/>
              </a:spcBef>
              <a:buClrTx/>
              <a:buSzTx/>
              <a:buFont typeface="Arial" panose="020B0604020202020204" pitchFamily="34" charset="0"/>
              <a:buChar char="•"/>
            </a:pPr>
            <a:r>
              <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No counseling for a traditional adoption</a:t>
            </a:r>
          </a:p>
          <a:p>
            <a:pPr>
              <a:spcBef>
                <a:spcPct val="0"/>
              </a:spcBef>
              <a:buClrTx/>
              <a:buSzTx/>
              <a:buFontTx/>
              <a:buNone/>
            </a:pPr>
            <a:endParaRPr lang="en-US" alt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7171" name="TextBox 2"/>
          <p:cNvSpPr txBox="1">
            <a:spLocks noChangeArrowheads="1"/>
          </p:cNvSpPr>
          <p:nvPr/>
        </p:nvSpPr>
        <p:spPr bwMode="auto">
          <a:xfrm>
            <a:off x="933450" y="1524000"/>
            <a:ext cx="729615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0"/>
              </a:spcBef>
              <a:buClrTx/>
              <a:buSzTx/>
              <a:buFontTx/>
              <a:buNone/>
            </a:pPr>
            <a:r>
              <a:rPr lang="en-US" altLang="en-US" sz="3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Consequences of Hiding a Pregnancy</a:t>
            </a:r>
          </a:p>
          <a:p>
            <a:pPr>
              <a:spcBef>
                <a:spcPct val="0"/>
              </a:spcBef>
              <a:buClrTx/>
              <a:buSzTx/>
              <a:buFontTx/>
              <a:buNone/>
            </a:pPr>
            <a:endParaRPr lang="en-US" altLang="en-US" sz="32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a:spcBef>
                <a:spcPct val="0"/>
              </a:spcBef>
              <a:buClrTx/>
              <a:buSzTx/>
              <a:buFontTx/>
              <a:buNone/>
            </a:pPr>
            <a:endParaRPr lang="en-US" altLang="en-US" sz="10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spcBef>
                <a:spcPct val="0"/>
              </a:spcBef>
              <a:buClrTx/>
              <a:buSzTx/>
              <a:buFont typeface="Arial" panose="020B0604020202020204" pitchFamily="34" charset="0"/>
              <a:buChar char="•"/>
            </a:pPr>
            <a:r>
              <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Deliver on her own with no medical care </a:t>
            </a:r>
          </a:p>
          <a:p>
            <a:pPr marL="342900" indent="-342900">
              <a:spcBef>
                <a:spcPct val="0"/>
              </a:spcBef>
              <a:buClrTx/>
              <a:buSzTx/>
              <a:buFont typeface="Arial" panose="020B0604020202020204" pitchFamily="34" charset="0"/>
              <a:buChar char="•"/>
            </a:pPr>
            <a:endPar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spcBef>
                <a:spcPct val="0"/>
              </a:spcBef>
              <a:buClrTx/>
              <a:buSzTx/>
              <a:buFont typeface="Arial" panose="020B0604020202020204" pitchFamily="34" charset="0"/>
              <a:buChar char="•"/>
            </a:pPr>
            <a:r>
              <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Abandonment of a newborn in an unsafe place</a:t>
            </a:r>
            <a:endParaRPr lang="en-US" altLang="en-US" sz="20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a:spcBef>
                <a:spcPct val="0"/>
              </a:spcBef>
              <a:buClrTx/>
              <a:buSzTx/>
              <a:buFontTx/>
              <a:buNone/>
            </a:pPr>
            <a:endParaRPr lang="en-US" altLang="en-US" sz="1800" dirty="0" smtClean="0"/>
          </a:p>
          <a:p>
            <a:pPr algn="ctr">
              <a:spcBef>
                <a:spcPct val="0"/>
              </a:spcBef>
              <a:buClrTx/>
              <a:buSzTx/>
              <a:buFontTx/>
              <a:buNone/>
            </a:pPr>
            <a:r>
              <a:rPr lang="en-US" altLang="en-US" sz="1800" dirty="0" smtClean="0">
                <a:hlinkClick r:id="rId3"/>
              </a:rPr>
              <a:t>Houston– Hours-old baby found covered in ants 8/12/2017</a:t>
            </a:r>
            <a:endParaRPr lang="en-US" altLang="en-US" sz="1800" dirty="0" smtClean="0"/>
          </a:p>
          <a:p>
            <a:pPr algn="ctr">
              <a:spcBef>
                <a:spcPct val="0"/>
              </a:spcBef>
              <a:buClrTx/>
              <a:buSzTx/>
              <a:buFontTx/>
              <a:buNone/>
            </a:pPr>
            <a:endParaRPr lang="en-US" altLang="en-US" sz="1800" dirty="0"/>
          </a:p>
          <a:p>
            <a:pPr algn="ctr">
              <a:spcBef>
                <a:spcPct val="0"/>
              </a:spcBef>
              <a:buClrTx/>
              <a:buSzTx/>
              <a:buFontTx/>
              <a:buNone/>
            </a:pPr>
            <a:r>
              <a:rPr lang="en-US" altLang="en-US" sz="1800" dirty="0" smtClean="0">
                <a:hlinkClick r:id="rId4"/>
              </a:rPr>
              <a:t>California– Woman charged with trying to kill baby in toilet 9/4/2017</a:t>
            </a:r>
            <a:endParaRPr lang="en-US" altLang="en-US" sz="1800" dirty="0" smtClean="0"/>
          </a:p>
          <a:p>
            <a:pPr>
              <a:spcBef>
                <a:spcPct val="0"/>
              </a:spcBef>
              <a:buClrTx/>
              <a:buSzTx/>
              <a:buFontTx/>
              <a:buNone/>
            </a:pPr>
            <a:endParaRPr lang="en-US" alt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8195" name="Text Box 6"/>
          <p:cNvSpPr txBox="1">
            <a:spLocks noChangeArrowheads="1"/>
          </p:cNvSpPr>
          <p:nvPr/>
        </p:nvSpPr>
        <p:spPr bwMode="auto">
          <a:xfrm>
            <a:off x="1143000" y="1752600"/>
            <a:ext cx="6858000"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spcBef>
                <a:spcPct val="50000"/>
              </a:spcBef>
              <a:buClrTx/>
              <a:buSzTx/>
              <a:buFontTx/>
              <a:buNone/>
            </a:pP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The Utah Newborn Safe Haven, or 'baby drop-off' law, allows a birth mother or </a:t>
            </a:r>
            <a:r>
              <a:rPr lang="en-US" altLang="en-US" u="sng" dirty="0" smtClean="0">
                <a:latin typeface="Microsoft Sans Serif" panose="020B0604020202020204" pitchFamily="34" charset="0"/>
                <a:ea typeface="Microsoft Sans Serif" panose="020B0604020202020204" pitchFamily="34" charset="0"/>
                <a:cs typeface="Microsoft Sans Serif" panose="020B0604020202020204" pitchFamily="34" charset="0"/>
              </a:rPr>
              <a:t>any other person</a:t>
            </a: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 to </a:t>
            </a:r>
            <a:r>
              <a:rPr lang="en-US" altLang="en-US" u="sng" dirty="0" smtClean="0">
                <a:latin typeface="Microsoft Sans Serif" panose="020B0604020202020204" pitchFamily="34" charset="0"/>
                <a:ea typeface="Microsoft Sans Serif" panose="020B0604020202020204" pitchFamily="34" charset="0"/>
                <a:cs typeface="Microsoft Sans Serif" panose="020B0604020202020204" pitchFamily="34" charset="0"/>
              </a:rPr>
              <a:t>anonymously</a:t>
            </a: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 turn over a newborn to any employee at a Utah hospital.</a:t>
            </a:r>
          </a:p>
          <a:p>
            <a:pPr>
              <a:spcBef>
                <a:spcPct val="50000"/>
              </a:spcBef>
              <a:buClrTx/>
              <a:buSzTx/>
              <a:buFontTx/>
              <a:buNone/>
            </a:pPr>
            <a:endParaRPr lang="en-US" altLang="en-US" dirty="0"/>
          </a:p>
          <a:p>
            <a:pPr>
              <a:spcBef>
                <a:spcPct val="50000"/>
              </a:spcBef>
              <a:buClrTx/>
              <a:buSzTx/>
              <a:buFontTx/>
              <a:buNone/>
            </a:pPr>
            <a:endParaRPr lang="en-US" altLang="en-US" sz="900" dirty="0"/>
          </a:p>
          <a:p>
            <a:pPr>
              <a:spcBef>
                <a:spcPct val="50000"/>
              </a:spcBef>
              <a:buClrTx/>
              <a:buSzTx/>
              <a:buFontTx/>
              <a:buNone/>
            </a:pPr>
            <a:endParaRPr lang="en-US" altLang="en-US" sz="9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4038600"/>
            <a:ext cx="1385887" cy="138588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9219" name="Text Box 4"/>
          <p:cNvSpPr txBox="1">
            <a:spLocks noChangeArrowheads="1"/>
          </p:cNvSpPr>
          <p:nvPr/>
        </p:nvSpPr>
        <p:spPr bwMode="auto">
          <a:xfrm>
            <a:off x="838200" y="1219200"/>
            <a:ext cx="7503160"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The Law </a:t>
            </a:r>
            <a:r>
              <a:rPr lang="en-US" altLang="en-US" sz="3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alt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spcBef>
                <a:spcPct val="50000"/>
              </a:spcBef>
              <a:buClrTx/>
              <a:buSzTx/>
              <a:buNone/>
            </a:pPr>
            <a:r>
              <a:rPr lang="en-US" altLang="en-US" sz="2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Protects </a:t>
            </a:r>
            <a:r>
              <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infants from injury and death </a:t>
            </a:r>
          </a:p>
          <a:p>
            <a:pPr lvl="1">
              <a:spcBef>
                <a:spcPct val="50000"/>
              </a:spcBef>
              <a:buClrTx/>
              <a:buSzTx/>
              <a:buNone/>
            </a:pPr>
            <a:r>
              <a:rPr lang="en-US" altLang="en-US" sz="2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Provides </a:t>
            </a:r>
            <a:r>
              <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 safe place for newborns</a:t>
            </a:r>
          </a:p>
          <a:p>
            <a:pPr lvl="1">
              <a:spcBef>
                <a:spcPct val="50000"/>
              </a:spcBef>
              <a:buClrTx/>
              <a:buSzTx/>
              <a:buNone/>
            </a:pPr>
            <a:r>
              <a:rPr lang="en-US" altLang="en-US" sz="2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Allows </a:t>
            </a:r>
            <a:r>
              <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secrecy and </a:t>
            </a:r>
            <a:r>
              <a:rPr lang="en-US" altLang="en-US" sz="2800" u="sng" dirty="0">
                <a:latin typeface="Microsoft Sans Serif" panose="020B0604020202020204" pitchFamily="34" charset="0"/>
                <a:ea typeface="Microsoft Sans Serif" panose="020B0604020202020204" pitchFamily="34" charset="0"/>
                <a:cs typeface="Microsoft Sans Serif" panose="020B0604020202020204" pitchFamily="34" charset="0"/>
              </a:rPr>
              <a:t>anonymity</a:t>
            </a:r>
            <a:r>
              <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for any   	person dropping off the newborn</a:t>
            </a:r>
          </a:p>
          <a:p>
            <a:pPr lvl="1">
              <a:spcBef>
                <a:spcPct val="50000"/>
              </a:spcBef>
              <a:buClrTx/>
              <a:buSzTx/>
              <a:buFontTx/>
              <a:buNone/>
            </a:pPr>
            <a:endParaRPr lang="en-US" alt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spcBef>
                <a:spcPct val="50000"/>
              </a:spcBef>
              <a:buClrTx/>
              <a:buSzTx/>
              <a:buFont typeface="Wingdings" pitchFamily="2" charset="2"/>
              <a:buNone/>
            </a:pPr>
            <a:r>
              <a:rPr lang="en-US" altLang="en-US"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n-US" sz="1800" dirty="0">
                <a:latin typeface="Microsoft Sans Serif" panose="020B0604020202020204" pitchFamily="34" charset="0"/>
                <a:ea typeface="Microsoft Sans Serif" panose="020B0604020202020204" pitchFamily="34" charset="0"/>
                <a:cs typeface="Microsoft Sans Serif" panose="020B0604020202020204" pitchFamily="34" charset="0"/>
              </a:rPr>
              <a:t>(Utah Code Ann. Sec. § 62A-4a-802)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09600" y="13716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eaLnBrk="1" hangingPunct="1">
              <a:spcBef>
                <a:spcPct val="50000"/>
              </a:spcBef>
              <a:buClrTx/>
              <a:buSzTx/>
              <a:buFontTx/>
              <a:buNone/>
            </a:pP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Utah Law</a:t>
            </a:r>
            <a:endParaRPr lang="en-US" alt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243" name="Text Box 4"/>
          <p:cNvSpPr txBox="1">
            <a:spLocks noChangeArrowheads="1"/>
          </p:cNvSpPr>
          <p:nvPr/>
        </p:nvSpPr>
        <p:spPr bwMode="auto">
          <a:xfrm>
            <a:off x="1006110" y="2209800"/>
            <a:ext cx="6994890" cy="222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marL="457200" indent="-457200">
              <a:lnSpc>
                <a:spcPct val="75000"/>
              </a:lnSpc>
              <a:spcBef>
                <a:spcPct val="50000"/>
              </a:spcBef>
              <a:buClrTx/>
              <a:buSzTx/>
              <a:buFont typeface="Arial" panose="020B0604020202020204" pitchFamily="34" charset="0"/>
              <a:buChar char="•"/>
            </a:pPr>
            <a:r>
              <a:rPr lang="en-US" altLang="en-US"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N</a:t>
            </a:r>
            <a:r>
              <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ewborns 3 days old</a:t>
            </a:r>
          </a:p>
          <a:p>
            <a:pPr>
              <a:lnSpc>
                <a:spcPct val="75000"/>
              </a:lnSpc>
              <a:spcBef>
                <a:spcPct val="50000"/>
              </a:spcBef>
              <a:buClrTx/>
              <a:buSzTx/>
              <a:buNone/>
            </a:pPr>
            <a:r>
              <a:rPr lang="en-US" altLang="en-US"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(Accept any child any person tries to give you!)</a:t>
            </a:r>
          </a:p>
          <a:p>
            <a:pPr marL="457200" indent="-457200">
              <a:lnSpc>
                <a:spcPct val="75000"/>
              </a:lnSpc>
              <a:spcBef>
                <a:spcPct val="50000"/>
              </a:spcBef>
              <a:buClrTx/>
              <a:buSzTx/>
              <a:buFont typeface="Arial" panose="020B0604020202020204" pitchFamily="34" charset="0"/>
              <a:buChar char="•"/>
            </a:pPr>
            <a:r>
              <a:rPr lang="en-US" dirty="0" smtClean="0">
                <a:solidFill>
                  <a:srgbClr val="003366"/>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Newborn taken or dropped off at a hospital</a:t>
            </a:r>
            <a:endPar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nSpc>
                <a:spcPct val="75000"/>
              </a:lnSpc>
              <a:spcBef>
                <a:spcPct val="50000"/>
              </a:spcBef>
              <a:buClrTx/>
              <a:buSzTx/>
              <a:buFont typeface="Arial" panose="020B0604020202020204" pitchFamily="34" charset="0"/>
              <a:buChar char="•"/>
            </a:pPr>
            <a:endParaRPr 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lnSpc>
                <a:spcPct val="75000"/>
              </a:lnSpc>
              <a:spcBef>
                <a:spcPct val="50000"/>
              </a:spcBef>
              <a:buClrTx/>
              <a:buSzTx/>
              <a:buFont typeface="Arial" panose="020B0604020202020204" pitchFamily="34" charset="0"/>
              <a:buChar char="•"/>
            </a:pPr>
            <a:r>
              <a:rPr 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en-US" sz="2400" dirty="0" smtClean="0">
                <a:latin typeface="Microsoft Sans Serif" panose="020B0604020202020204" pitchFamily="34" charset="0"/>
                <a:ea typeface="Microsoft Sans Serif" panose="020B0604020202020204" pitchFamily="34" charset="0"/>
                <a:cs typeface="Microsoft Sans Serif" panose="020B0604020202020204" pitchFamily="34" charset="0"/>
              </a:rPr>
              <a:t>To emergency room for a health evaluation</a:t>
            </a:r>
            <a:endParaRPr lang="en-US" alt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Rectangle 1"/>
          <p:cNvSpPr/>
          <p:nvPr/>
        </p:nvSpPr>
        <p:spPr>
          <a:xfrm>
            <a:off x="1006110" y="2667000"/>
            <a:ext cx="266420" cy="523220"/>
          </a:xfrm>
          <a:prstGeom prst="rect">
            <a:avLst/>
          </a:prstGeom>
        </p:spPr>
        <p:txBody>
          <a:bodyPr wrap="none">
            <a:spAutoFit/>
          </a:bodyPr>
          <a:lstStyle/>
          <a:p>
            <a:r>
              <a:rPr lang="en-US" sz="2800" dirty="0" smtClean="0"/>
              <a:t> </a:t>
            </a: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4648200"/>
            <a:ext cx="1463099" cy="14761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09600" y="16764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50000"/>
              </a:spcBef>
              <a:buClrTx/>
              <a:buSzTx/>
              <a:buFontTx/>
              <a:buNone/>
            </a:pPr>
            <a:endParaRPr lang="en-US" altLang="en-US" sz="1800"/>
          </a:p>
        </p:txBody>
      </p:sp>
      <p:sp>
        <p:nvSpPr>
          <p:cNvPr id="3" name="Rectangle 2"/>
          <p:cNvSpPr/>
          <p:nvPr/>
        </p:nvSpPr>
        <p:spPr>
          <a:xfrm>
            <a:off x="1562100" y="1676400"/>
            <a:ext cx="6057900" cy="1754326"/>
          </a:xfrm>
          <a:prstGeom prst="rect">
            <a:avLst/>
          </a:prstGeom>
        </p:spPr>
        <p:txBody>
          <a:bodyPr wrap="square">
            <a:spAutoFit/>
          </a:bodyPr>
          <a:lstStyle/>
          <a:p>
            <a:pPr algn="ctr"/>
            <a:r>
              <a:rPr lang="en-US" altLang="en-US"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Do </a:t>
            </a:r>
            <a:r>
              <a:rPr lang="en-US" alt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not hesitate </a:t>
            </a:r>
          </a:p>
          <a:p>
            <a:pPr algn="ctr"/>
            <a:r>
              <a:rPr lang="en-US" alt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to accept a newborn </a:t>
            </a:r>
          </a:p>
          <a:p>
            <a:pPr algn="ctr"/>
            <a:r>
              <a:rPr lang="en-US" alt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from anyone!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657600"/>
            <a:ext cx="3758692" cy="1844108"/>
          </a:xfrm>
          <a:prstGeom prst="rect">
            <a:avLst/>
          </a:prstGeom>
        </p:spPr>
      </p:pic>
    </p:spTree>
    <p:extLst>
      <p:ext uri="{BB962C8B-B14F-4D97-AF65-F5344CB8AC3E}">
        <p14:creationId xmlns:p14="http://schemas.microsoft.com/office/powerpoint/2010/main" val="39156745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59&quot;/&gt;&lt;/object&gt;&lt;object type=&quot;3&quot; unique_id=&quot;10006&quot;&gt;&lt;property id=&quot;20148&quot; value=&quot;5&quot;/&gt;&lt;property id=&quot;20300&quot; value=&quot;Slide 3&quot;/&gt;&lt;property id=&quot;20307&quot; value=&quot;260&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4&quot;/&gt;&lt;/object&gt;&lt;object type=&quot;3&quot; unique_id=&quot;10010&quot;&gt;&lt;property id=&quot;20148&quot; value=&quot;5&quot;/&gt;&lt;property id=&quot;20300&quot; value=&quot;Slide 7&quot;/&gt;&lt;property id=&quot;20307&quot; value=&quot;267&quot;/&gt;&lt;/object&gt;&lt;object type=&quot;3&quot; unique_id=&quot;10011&quot;&gt;&lt;property id=&quot;20148&quot; value=&quot;5&quot;/&gt;&lt;property id=&quot;20300&quot; value=&quot;Slide 8&quot;/&gt;&lt;property id=&quot;20307&quot; value=&quot;265&quot;/&gt;&lt;/object&gt;&lt;object type=&quot;3&quot; unique_id=&quot;10012&quot;&gt;&lt;property id=&quot;20148&quot; value=&quot;5&quot;/&gt;&lt;property id=&quot;20300&quot; value=&quot;Slide 10&quot;/&gt;&lt;property id=&quot;20307&quot; value=&quot;266&quot;/&gt;&lt;/object&gt;&lt;object type=&quot;3&quot; unique_id=&quot;10013&quot;&gt;&lt;property id=&quot;20148&quot; value=&quot;5&quot;/&gt;&lt;property id=&quot;20300&quot; value=&quot;Slide 11&quot;/&gt;&lt;property id=&quot;20307&quot; value=&quot;268&quot;/&gt;&lt;/object&gt;&lt;object type=&quot;3&quot; unique_id=&quot;10014&quot;&gt;&lt;property id=&quot;20148&quot; value=&quot;5&quot;/&gt;&lt;property id=&quot;20300&quot; value=&quot;Slide 12&quot;/&gt;&lt;property id=&quot;20307&quot; value=&quot;269&quot;/&gt;&lt;/object&gt;&lt;object type=&quot;3&quot; unique_id=&quot;10015&quot;&gt;&lt;property id=&quot;20148&quot; value=&quot;5&quot;/&gt;&lt;property id=&quot;20300&quot; value=&quot;Slide 13&quot;/&gt;&lt;property id=&quot;20307&quot; value=&quot;270&quot;/&gt;&lt;/object&gt;&lt;object type=&quot;3&quot; unique_id=&quot;10016&quot;&gt;&lt;property id=&quot;20148&quot; value=&quot;5&quot;/&gt;&lt;property id=&quot;20300&quot; value=&quot;Slide 14&quot;/&gt;&lt;property id=&quot;20307&quot; value=&quot;271&quot;/&gt;&lt;/object&gt;&lt;object type=&quot;3&quot; unique_id=&quot;10017&quot;&gt;&lt;property id=&quot;20148&quot; value=&quot;5&quot;/&gt;&lt;property id=&quot;20300&quot; value=&quot;Slide 15&quot;/&gt;&lt;property id=&quot;20307&quot; value=&quot;272&quot;/&gt;&lt;/object&gt;&lt;object type=&quot;3&quot; unique_id=&quot;10130&quot;&gt;&lt;property id=&quot;20148&quot; value=&quot;5&quot;/&gt;&lt;property id=&quot;20300&quot; value=&quot;Slide 9&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1616</TotalTime>
  <Words>649</Words>
  <Application>Microsoft Office PowerPoint</Application>
  <PresentationFormat>On-screen Show (4:3)</PresentationFormat>
  <Paragraphs>121</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Utah Department of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Robertson</dc:creator>
  <cp:lastModifiedBy>alromeo</cp:lastModifiedBy>
  <cp:revision>85</cp:revision>
  <cp:lastPrinted>2016-03-08T01:16:38Z</cp:lastPrinted>
  <dcterms:created xsi:type="dcterms:W3CDTF">2013-04-26T22:02:39Z</dcterms:created>
  <dcterms:modified xsi:type="dcterms:W3CDTF">2017-09-18T15:31:23Z</dcterms:modified>
</cp:coreProperties>
</file>